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5" r:id="rId3"/>
    <p:sldId id="275" r:id="rId4"/>
    <p:sldId id="276" r:id="rId5"/>
    <p:sldId id="277" r:id="rId6"/>
    <p:sldId id="266" r:id="rId7"/>
    <p:sldId id="278" r:id="rId8"/>
    <p:sldId id="267" r:id="rId9"/>
    <p:sldId id="268" r:id="rId10"/>
    <p:sldId id="269" r:id="rId11"/>
    <p:sldId id="270" r:id="rId12"/>
    <p:sldId id="279" r:id="rId13"/>
    <p:sldId id="294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anose="020B05030201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FF"/>
    <a:srgbClr val="00FF00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836" autoAdjust="0"/>
  </p:normalViewPr>
  <p:slideViewPr>
    <p:cSldViewPr>
      <p:cViewPr varScale="1">
        <p:scale>
          <a:sx n="103" d="100"/>
          <a:sy n="103" d="100"/>
        </p:scale>
        <p:origin x="-2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F6275A4-E9DC-47CF-BD64-82D2163F07C3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noProof="0" smtClean="0"/>
              <a:t>Образец текста</a:t>
            </a:r>
            <a:endParaRPr lang="ru-RU" noProof="0" smtClean="0"/>
          </a:p>
          <a:p>
            <a:pPr lvl="1"/>
            <a:r>
              <a:rPr lang="ru-RU" noProof="0" smtClean="0"/>
              <a:t>Второй уровень</a:t>
            </a:r>
            <a:endParaRPr lang="ru-RU" noProof="0" smtClean="0"/>
          </a:p>
          <a:p>
            <a:pPr lvl="2"/>
            <a:r>
              <a:rPr lang="ru-RU" noProof="0" smtClean="0"/>
              <a:t>Третий уровень</a:t>
            </a:r>
            <a:endParaRPr lang="ru-RU" noProof="0" smtClean="0"/>
          </a:p>
          <a:p>
            <a:pPr lvl="3"/>
            <a:r>
              <a:rPr lang="ru-RU" noProof="0" smtClean="0"/>
              <a:t>Четвертый уровень</a:t>
            </a:r>
            <a:endParaRPr lang="ru-RU" noProof="0" smtClean="0"/>
          </a:p>
          <a:p>
            <a:pPr lvl="4"/>
            <a:r>
              <a:rPr lang="ru-RU" noProof="0" smtClean="0"/>
              <a:t>Пятый уровень</a:t>
            </a:r>
            <a:endParaRPr lang="ru-RU" noProof="0" smtClean="0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0FE41DE-F6CA-4336-9916-137F6C82F4A7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13CFC7-06FD-4B28-9704-3E90182780CE}" type="slidenum">
              <a:rPr lang="ru-RU" smtClean="0"/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6D29CB-72DB-4995-9D68-431632ED3FAC}" type="datetime1">
              <a:rPr lang="ru-RU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D3122A-D7FE-499E-BD85-717603A35BF5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diamond/>
  </p:transition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BCDDEB-8783-4065-841E-4383A61B19FD}" type="datetime1">
              <a:rPr lang="ru-RU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9A1C03-676E-4ED9-A5D7-87758F341FD9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diamond/>
  </p:transition>
  <p:hf hdr="0" ft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5A50F6-720C-444D-A9D4-5B5C665F57A0}" type="datetime1">
              <a:rPr lang="ru-RU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D2C6F6-6DFB-4DF2-B11A-E9893A8FBA03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diamond/>
  </p:transition>
  <p:hf hdr="0" ft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170EFB-145E-4A3C-8260-E7606B01ABAE}" type="datetime1">
              <a:rPr lang="ru-RU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346B7A-AB3A-4431-AF3F-2F5C45337282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170EFB-145E-4A3C-8260-E7606B01ABAE}" type="datetime1">
              <a:rPr lang="ru-RU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346B7A-AB3A-4431-AF3F-2F5C45337282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170EFB-145E-4A3C-8260-E7606B01ABAE}" type="datetime1">
              <a:rPr lang="ru-RU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346B7A-AB3A-4431-AF3F-2F5C45337282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8170EFB-145E-4A3C-8260-E7606B01ABAE}" type="datetime1">
              <a:rPr lang="ru-RU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346B7A-AB3A-4431-AF3F-2F5C45337282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A73C4B-4F42-4115-99A7-2F9553700D5C}" type="datetime1">
              <a:rPr lang="ru-RU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F45377-058E-4248-AB9F-8B0FCAFEF2E6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diamond/>
  </p:transition>
  <p:hf hdr="0" ft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F5B748-469F-4FE3-903F-B9B9B7DBE7B4}" type="datetime1">
              <a:rPr lang="ru-RU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CEA827-5053-4C31-977E-65BD2367B54A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diamond/>
  </p:transition>
  <p:hf hdr="0" ft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2451AF-D2BE-4ADD-B201-D0806C6742C8}" type="datetime1">
              <a:rPr lang="ru-RU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7D2D8D-4D6E-4EDB-9E70-2A438D5924B9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diamond/>
  </p:transition>
  <p:hf hdr="0" ft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03407C7-F643-4501-A88D-79CD31506EC0}" type="datetime1">
              <a:rPr lang="ru-RU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29D7FF-1886-440A-A168-81D30E9A57A4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diamond/>
  </p:transition>
  <p:hf hdr="0" ft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02C5C8-AB7B-4B0D-9F52-66FE2432005A}" type="datetime1">
              <a:rPr lang="ru-RU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15007F-7E56-4E5F-8F26-90439166B49A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diamond/>
  </p:transition>
  <p:hf hdr="0" ftr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BE8C31-2ADE-4180-9607-0FCAC4B4CD57}" type="datetime1">
              <a:rPr lang="ru-RU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6B2E73-5598-44EB-A006-3B7437A43E72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diamond/>
  </p:transition>
  <p:hf hdr="0" ft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D6D9D8-2909-4EFF-AB7A-466E5C18B3B4}" type="datetime1">
              <a:rPr lang="ru-RU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80DD88-25BD-40C1-B433-3695009B237B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diamond/>
  </p:transition>
  <p:hf hdr="0" ft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A9ADD8-3576-4175-A70B-444A9586B7F8}" type="datetime1">
              <a:rPr lang="ru-RU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BFDED6-68FD-47DD-8697-4719A7FC6D4F}" type="slidenum">
              <a:rPr lang="ru-RU"/>
            </a:fld>
            <a:endParaRPr lang="ru-RU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  <p:hf hdr="0" ftr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Title 1025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t>Click to edit Master title style</a:t>
            </a:r>
          </a:p>
        </p:txBody>
      </p:sp>
      <p:sp>
        <p:nvSpPr>
          <p:cNvPr id="1027" name="Text Placeholder 1026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1027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58170EFB-145E-4A3C-8260-E7606B01ABAE}" type="datetime1">
              <a:rPr lang="ru-RU"/>
            </a:fld>
            <a:endParaRPr lang="ru-RU"/>
          </a:p>
        </p:txBody>
      </p:sp>
      <p:sp>
        <p:nvSpPr>
          <p:cNvPr id="1029" name="Footer Placeholder 1028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Slide Number Placeholder 1029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>
              <a:defRPr/>
            </a:pPr>
            <a:fld id="{C9346B7A-AB3A-4431-AF3F-2F5C45337282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spd="slow">
    <p:diamond/>
  </p:transition>
  <p:hf hdr="0" ftr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800100" y="914401"/>
            <a:ext cx="7543800" cy="1660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5400" b="1" dirty="0" smtClean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sz="4800" b="1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" y="5331460"/>
            <a:ext cx="85191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бега на короткие         дистанции</a:t>
            </a:r>
            <a:endParaRPr lang="ru-RU" sz="3600" b="1" i="1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Content Placeholder 1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254760" y="274955"/>
            <a:ext cx="6818630" cy="4526280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0" grpId="0" bldLvl="0" animBg="1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 ПО ДИСТАНЦИИ</a:t>
            </a:r>
            <a:endParaRPr lang="ru-RU" sz="40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6" name="Picture 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143000" y="1447800"/>
            <a:ext cx="7086600" cy="2356353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381000" y="4038600"/>
            <a:ext cx="8382000" cy="25533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бег по дистанции должен быть ритмичным и </a:t>
            </a:r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свободным</a:t>
            </a: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с </a:t>
            </a:r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небольшим наклоном</a:t>
            </a: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туловища вперед (взгляд устремлен вперед)</a:t>
            </a: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 нога касается дорожки передней частью стопы</a:t>
            </a:r>
            <a:endParaRPr lang="ru-RU" sz="32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5" descr="bd0149-00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09600" y="3581400"/>
            <a:ext cx="3276600" cy="2455863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9460" name="Picture 6" descr="bd0149-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952500"/>
            <a:ext cx="3124200" cy="2343150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56327" name="Rectangle 7"/>
          <p:cNvSpPr>
            <a:spLocks noChangeArrowheads="1"/>
          </p:cNvSpPr>
          <p:nvPr/>
        </p:nvSpPr>
        <p:spPr bwMode="auto">
          <a:xfrm>
            <a:off x="533400" y="762000"/>
            <a:ext cx="4648200" cy="20612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Заключительным усилием для сохранения скорости бега является </a:t>
            </a:r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ФИНИШИРОВАНИЕ.</a:t>
            </a: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328" name="Rectangle 8"/>
          <p:cNvSpPr>
            <a:spLocks noChangeArrowheads="1"/>
          </p:cNvSpPr>
          <p:nvPr/>
        </p:nvSpPr>
        <p:spPr bwMode="auto">
          <a:xfrm>
            <a:off x="4343400" y="3581400"/>
            <a:ext cx="4343400" cy="25533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Финишировать нельзя прыжком. После финиша нужно постепенно, замедляя бег, перейти на ходьбу.</a:t>
            </a:r>
            <a:endParaRPr lang="ru-RU" sz="32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447800"/>
            <a:ext cx="7848600" cy="3810000"/>
          </a:xfrm>
        </p:spPr>
        <p:txBody>
          <a:bodyPr/>
          <a:lstStyle/>
          <a:p>
            <a:pPr algn="just">
              <a:buFontTx/>
              <a:buNone/>
              <a:defRPr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в легкой атлетики довольно просты: победителем считается атлет или команда, которые показали лучшие результаты в финальном забеге или финальной попытке  технических дисциплин.</a:t>
            </a:r>
            <a:endParaRPr lang="ru-RU" sz="3600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4267200" y="838200"/>
            <a:ext cx="4724400" cy="206121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i="1" dirty="0">
                <a:ln/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Бег – естественный способ передвижения, входящий во многие виды спорта. </a:t>
            </a:r>
            <a:endParaRPr lang="ru-RU" sz="3200" b="1" i="1" dirty="0">
              <a:ln/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838200" y="3505200"/>
            <a:ext cx="4816475" cy="255333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легкой атлетике, бег  делится на гладкий, </a:t>
            </a:r>
            <a:endParaRPr lang="ru-RU" sz="32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препятствиями, эстафетный и по пересечённой местности.</a:t>
            </a:r>
            <a:r>
              <a:rPr lang="ru-RU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5" name="Picture 8" descr="888155-00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019800" y="3352800"/>
            <a:ext cx="2295525" cy="2590800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0246" name="Picture 9" descr="888155-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838200"/>
            <a:ext cx="2667000" cy="2214563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143000" y="990600"/>
            <a:ext cx="7086600" cy="50158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Характерная особенность бега – </a:t>
            </a:r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фазы полета</a:t>
            </a: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Бег выполняется широким шагом на передней части стопы, с полным выпрямлением ноги в момент отталкивания от земли и выносом бедра другой ноги вперед-вверх, туловище слегка наклонено вперёд, руки согнуты в локтях, дыхание свободное.</a:t>
            </a:r>
            <a:endParaRPr lang="ru-RU" sz="32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Бег на короткие дистанции</a:t>
            </a:r>
            <a:br>
              <a:rPr lang="ru-RU" sz="36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(спринт)</a:t>
            </a:r>
            <a:endParaRPr lang="ru-RU" sz="3600" b="1" i="1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25620" y="1676400"/>
            <a:ext cx="4724400" cy="27432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  <a:defRPr/>
            </a:pPr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Старт;  </a:t>
            </a:r>
            <a:endParaRPr lang="ru-RU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Стартовый разгон;</a:t>
            </a:r>
            <a:endParaRPr lang="ru-RU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 по дистанции;</a:t>
            </a:r>
            <a:endParaRPr lang="ru-RU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Финиширование.</a:t>
            </a:r>
            <a:endParaRPr lang="ru-RU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28600" y="3535045"/>
            <a:ext cx="3926861" cy="2677901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763000" cy="2819400"/>
          </a:xfrm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ln/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старт </a:t>
            </a:r>
            <a:br>
              <a:rPr lang="ru-RU" sz="3600" b="1" i="1" dirty="0" smtClean="0">
                <a:ln/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n/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Применяется практически на всех дистанциях бега. </a:t>
            </a:r>
            <a:endParaRPr lang="ru-RU" sz="3600" b="1" i="1" dirty="0" smtClean="0">
              <a:ln/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6" name="Picture 9" descr="bd0149-00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438400" y="3048000"/>
            <a:ext cx="4267200" cy="3017838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1" cstate="print">
            <a:lum contrast="42000"/>
          </a:blip>
          <a:srcRect l="4358" r="62236" b="2829"/>
          <a:stretch>
            <a:fillRect/>
          </a:stretch>
        </p:blipFill>
        <p:spPr bwMode="auto">
          <a:xfrm>
            <a:off x="5562600" y="914400"/>
            <a:ext cx="2743200" cy="3276600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533400" y="2362200"/>
            <a:ext cx="4648200" cy="26517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</a:pP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 подходит к стартовой линии и ставит сильнейшую ногу носком </a:t>
            </a:r>
            <a:endParaRPr lang="ru-RU" sz="3200" b="1" i="1" dirty="0" smtClean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</a:pPr>
            <a:r>
              <a:rPr lang="ru-RU" sz="3200" b="1" i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ней. </a:t>
            </a:r>
            <a:endParaRPr lang="ru-RU" sz="32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533400" y="4419600"/>
            <a:ext cx="8077200" cy="1568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  <a:buClr>
                <a:schemeClr val="hlink"/>
              </a:buClr>
            </a:pP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Другую ногу отставляет назад, упираясь в грунт носком. Туловище выпрямлено, руки свободно опущены.</a:t>
            </a:r>
            <a:endParaRPr lang="ru-RU" sz="32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609600" y="838200"/>
            <a:ext cx="274320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команде</a:t>
            </a:r>
            <a:endParaRPr lang="ru-RU" sz="32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1143000" y="1600200"/>
            <a:ext cx="3155287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 СТАРТ!»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2514600"/>
            <a:ext cx="4777105" cy="313499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 слегка сгибает </a:t>
            </a:r>
            <a:endParaRPr lang="ru-RU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ногу, перенося тяжесть </a:t>
            </a:r>
            <a:endParaRPr lang="ru-RU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тела на впереди </a:t>
            </a:r>
            <a:endParaRPr lang="ru-RU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стоящую ногу. </a:t>
            </a:r>
            <a:endParaRPr lang="ru-RU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1" cstate="print">
            <a:lum contrast="42000"/>
          </a:blip>
          <a:srcRect l="33408" t="14062" r="37430" b="6250"/>
          <a:stretch>
            <a:fillRect/>
          </a:stretch>
        </p:blipFill>
        <p:spPr bwMode="auto">
          <a:xfrm>
            <a:off x="5486400" y="1371600"/>
            <a:ext cx="2925763" cy="3886200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387985" y="5257800"/>
            <a:ext cx="7086600" cy="11741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Руки чуть согнуты </a:t>
            </a:r>
            <a:endParaRPr lang="ru-RU" sz="32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локтях. Взгляд направлен вперед.</a:t>
            </a:r>
            <a:endParaRPr lang="ru-RU" sz="32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685800" y="990600"/>
            <a:ext cx="281940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команде</a:t>
            </a:r>
            <a:endParaRPr lang="ru-RU" sz="32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1066800" y="1828800"/>
            <a:ext cx="3288665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«ВНИМАНИЕ!»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0"/>
            <a:ext cx="4800600" cy="361156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Энергично отталкиваясь ногами </a:t>
            </a:r>
            <a:b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земли, начинать </a:t>
            </a:r>
            <a:b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бег, стараясь быстро набрать скорость.</a:t>
            </a:r>
            <a:endParaRPr lang="ru-RU" sz="3200" b="1" i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8" name="Picture 5"/>
          <p:cNvPicPr>
            <a:picLocks noChangeAspect="1" noChangeArrowheads="1"/>
          </p:cNvPicPr>
          <p:nvPr/>
        </p:nvPicPr>
        <p:blipFill>
          <a:blip r:embed="rId1" cstate="print">
            <a:lum contrast="42000"/>
          </a:blip>
          <a:srcRect l="61188" t="10526" r="1788"/>
          <a:stretch>
            <a:fillRect/>
          </a:stretch>
        </p:blipFill>
        <p:spPr bwMode="auto">
          <a:xfrm>
            <a:off x="5486400" y="1752600"/>
            <a:ext cx="2984002" cy="3505200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762000" y="1066800"/>
            <a:ext cx="2819400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команде</a:t>
            </a:r>
            <a:endParaRPr lang="ru-RU" sz="32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762000" y="1954530"/>
            <a:ext cx="2254143" cy="70788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МАРШ</a:t>
            </a:r>
            <a:r>
              <a:rPr lang="ru-RU" sz="4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!»</a:t>
            </a:r>
            <a:endParaRPr lang="ru-RU" sz="40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080375" cy="762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СТАРТОВЫЙ  РАЗБЕГ</a:t>
            </a:r>
            <a:endParaRPr lang="ru-RU" sz="4000" b="1" i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28600" y="1600200"/>
            <a:ext cx="4876800" cy="35052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3600" dirty="0" smtClean="0">
                <a:solidFill>
                  <a:srgbClr val="FFC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 энергично выполняет беговые движения ногами и работая руками. Туловище наклонено вперед. С удлинением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3" name="Picture 12" descr="bd0149-00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953000" y="1981200"/>
            <a:ext cx="3470517" cy="2544763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36877" name="Rectangle 13"/>
          <p:cNvSpPr>
            <a:spLocks noChangeArrowheads="1"/>
          </p:cNvSpPr>
          <p:nvPr/>
        </p:nvSpPr>
        <p:spPr bwMode="auto">
          <a:xfrm>
            <a:off x="533400" y="4655185"/>
            <a:ext cx="8077200" cy="166624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sz="32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шагов туловище постепенно выпрямляется, и бегун набирает максимальную скорость, которая поддерживается до конца бега.</a:t>
            </a:r>
            <a:endParaRPr lang="ru-RU" sz="3200" b="1" i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7DB6EF"/>
      </a:accent1>
      <a:accent2>
        <a:srgbClr val="C0504D"/>
      </a:accent2>
      <a:accent3>
        <a:srgbClr val="FFFFFF"/>
      </a:accent3>
      <a:accent4>
        <a:srgbClr val="000000"/>
      </a:accent4>
      <a:accent5>
        <a:srgbClr val="C0D7F5"/>
      </a:accent5>
      <a:accent6>
        <a:srgbClr val="AC4744"/>
      </a:accent6>
      <a:hlink>
        <a:srgbClr val="0066CC"/>
      </a:hlink>
      <a:folHlink>
        <a:srgbClr val="800080"/>
      </a:folHlink>
    </a:clrScheme>
    <a:fontScheme name="">
      <a:majorFont>
        <a:latin typeface="Arial"/>
        <a:ea typeface="Arial"/>
        <a:cs typeface=""/>
      </a:majorFont>
      <a:minorFont>
        <a:latin typeface="Arial"/>
        <a:ea typeface="Arial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DB6EF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C0D7F5"/>
        </a:accent5>
        <a:accent6>
          <a:srgbClr val="AC4744"/>
        </a:accent6>
        <a:hlink>
          <a:srgbClr val="0066CC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0</TotalTime>
  <Words>1884</Words>
  <Application>WPS Presentation</Application>
  <PresentationFormat>Экран (4:3)</PresentationFormat>
  <Paragraphs>63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Arial</vt:lpstr>
      <vt:lpstr>SimSun</vt:lpstr>
      <vt:lpstr>Wingdings</vt:lpstr>
      <vt:lpstr>Franklin Gothic Book</vt:lpstr>
      <vt:lpstr>Garamond</vt:lpstr>
      <vt:lpstr>Times New Roman</vt:lpstr>
      <vt:lpstr>Monotype Corsiva</vt:lpstr>
      <vt:lpstr>French Script MT</vt:lpstr>
      <vt:lpstr>Microsoft YaHei</vt:lpstr>
      <vt:lpstr/>
      <vt:lpstr>Arial Unicode MS</vt:lpstr>
      <vt:lpstr>Malgun Gothic Semilight</vt:lpstr>
      <vt:lpstr>Segoe Print</vt:lpstr>
      <vt:lpstr>Default Design</vt:lpstr>
      <vt:lpstr>PowerPoint 演示文稿</vt:lpstr>
      <vt:lpstr>PowerPoint 演示文稿</vt:lpstr>
      <vt:lpstr>PowerPoint 演示文稿</vt:lpstr>
      <vt:lpstr>Бег на короткие дистанции  (спринт)</vt:lpstr>
      <vt:lpstr>Высокий старт  Применяется практически на всех дистанциях бега. </vt:lpstr>
      <vt:lpstr>PowerPoint 演示文稿</vt:lpstr>
      <vt:lpstr>PowerPoint 演示文稿</vt:lpstr>
      <vt:lpstr>Энергично отталкиваясь ногами  от земли, начинать  бег, стараясь быстро набрать скорость.</vt:lpstr>
      <vt:lpstr>СТАРТОВЫЙ  РАЗБЕГ</vt:lpstr>
      <vt:lpstr>БЕГ ПО ДИСТАНЦИИ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Андрей</cp:lastModifiedBy>
  <cp:revision>30</cp:revision>
  <cp:lastPrinted>2113-01-01T00:00:00Z</cp:lastPrinted>
  <dcterms:created xsi:type="dcterms:W3CDTF">2113-01-01T00:00:00Z</dcterms:created>
  <dcterms:modified xsi:type="dcterms:W3CDTF">2020-05-24T19:55:19Z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3</vt:i4>
  </property>
  <property fmtid="{D5CDD505-2E9C-101B-9397-08002B2CF9AE}" pid="3" name="LCID">
    <vt:i4>1049</vt:i4>
  </property>
  <property fmtid="{D5CDD505-2E9C-101B-9397-08002B2CF9AE}" pid="4" name="KSOProductBuildVer">
    <vt:lpwstr>1033-10.2.0.5838</vt:lpwstr>
  </property>
</Properties>
</file>